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3" r:id="rId7"/>
    <p:sldId id="266" r:id="rId8"/>
    <p:sldId id="260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FCB67-BD51-E34E-AC90-5FE2AFBF838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5010F8-CF9F-C84C-A3CD-8BDF53D6E9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0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79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51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68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66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415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29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85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987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81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95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D766A-C70D-9A4F-B827-73BBEC73A3F8}" type="datetimeFigureOut">
              <a:rPr lang="en-US" smtClean="0"/>
              <a:pPr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D51EF-E5C0-F54A-A9F4-C3C2C25D8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90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" TargetMode="External"/><Relationship Id="rId2" Type="http://schemas.openxmlformats.org/officeDocument/2006/relationships/hyperlink" Target="http://phpsecurity.readthedocs.org/en/latest/Injection-Attacks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Injection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PHP, SQL, and Security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806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SQL Injection?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7818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SQL injection is probably the most abundant programming flaw that exists on the </a:t>
            </a:r>
            <a:r>
              <a:rPr lang="en-US" dirty="0" smtClean="0"/>
              <a:t>internet</a:t>
            </a:r>
          </a:p>
          <a:p>
            <a:r>
              <a:rPr lang="en-US" dirty="0" smtClean="0"/>
              <a:t>It </a:t>
            </a:r>
            <a:r>
              <a:rPr lang="en-US" dirty="0"/>
              <a:t>is the vulnerability through which unauthorized person can access the various critical and private </a:t>
            </a:r>
            <a:r>
              <a:rPr lang="en-US" dirty="0" smtClean="0"/>
              <a:t>data</a:t>
            </a:r>
          </a:p>
          <a:p>
            <a:r>
              <a:rPr lang="en-US" dirty="0"/>
              <a:t>SQL injection is not a flaw in the web or </a:t>
            </a:r>
            <a:r>
              <a:rPr lang="en-US" dirty="0" err="1"/>
              <a:t>db</a:t>
            </a:r>
            <a:r>
              <a:rPr lang="en-US" dirty="0"/>
              <a:t> server but but is a result of the poor and inexperienced programming </a:t>
            </a:r>
            <a:r>
              <a:rPr lang="en-US" dirty="0" smtClean="0"/>
              <a:t>practices</a:t>
            </a:r>
          </a:p>
          <a:p>
            <a:r>
              <a:rPr lang="en-US" dirty="0"/>
              <a:t>Attackers provide specially crafted input data to the SQL interpreter and trick the interpreter to execute unintended commands</a:t>
            </a:r>
          </a:p>
        </p:txBody>
      </p:sp>
    </p:spTree>
    <p:extLst>
      <p:ext uri="{BB962C8B-B14F-4D97-AF65-F5344CB8AC3E}">
        <p14:creationId xmlns:p14="http://schemas.microsoft.com/office/powerpoint/2010/main" val="343181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Let's see an example, where the username admin with the password sam207 can login to the </a:t>
            </a:r>
            <a:r>
              <a:rPr lang="en-US" dirty="0" smtClean="0"/>
              <a:t>site</a:t>
            </a:r>
          </a:p>
          <a:p>
            <a:r>
              <a:rPr lang="en-US" dirty="0"/>
              <a:t>SELECT USER from database WHERE username='admin' AND password='</a:t>
            </a:r>
            <a:r>
              <a:rPr lang="en-US" dirty="0" smtClean="0"/>
              <a:t>sam207’;</a:t>
            </a:r>
          </a:p>
          <a:p>
            <a:r>
              <a:rPr lang="en-US" dirty="0"/>
              <a:t>And if above SELECT command evaluates true, user will be given access to the site otherwise not. Think what we could do if the script is not sanitized</a:t>
            </a:r>
          </a:p>
        </p:txBody>
      </p:sp>
    </p:spTree>
    <p:extLst>
      <p:ext uri="{BB962C8B-B14F-4D97-AF65-F5344CB8AC3E}">
        <p14:creationId xmlns:p14="http://schemas.microsoft.com/office/powerpoint/2010/main" val="406782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SQL Injection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113" y="3042140"/>
            <a:ext cx="5994400" cy="9779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213" y="4936705"/>
            <a:ext cx="6083300" cy="101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6686" y="1476264"/>
            <a:ext cx="54271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Username:___________________</a:t>
            </a:r>
          </a:p>
          <a:p>
            <a:r>
              <a:rPr lang="en-US" dirty="0" smtClean="0"/>
              <a:t>Enter Password: ___________________</a:t>
            </a:r>
          </a:p>
          <a:p>
            <a:endParaRPr lang="en-US" dirty="0" smtClean="0"/>
          </a:p>
          <a:p>
            <a:r>
              <a:rPr lang="en-US" dirty="0" smtClean="0"/>
              <a:t>$user = $_POST[‘name’];</a:t>
            </a:r>
          </a:p>
          <a:p>
            <a:r>
              <a:rPr lang="en-US" dirty="0" smtClean="0"/>
              <a:t>$pw = &amp;_POST[‘pw’]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29484" y="4120320"/>
            <a:ext cx="5427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 Username: or 0=0</a:t>
            </a:r>
          </a:p>
          <a:p>
            <a:r>
              <a:rPr lang="en-US" dirty="0" smtClean="0"/>
              <a:t>Enter Password: or 0=0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1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SQL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83771" y="1338943"/>
            <a:ext cx="724988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* from customer</a:t>
            </a:r>
          </a:p>
          <a:p>
            <a:r>
              <a:rPr lang="en-US" dirty="0"/>
              <a:t>Where email = 'x'; DROP TABLE </a:t>
            </a:r>
            <a:r>
              <a:rPr lang="en-US" dirty="0" err="1"/>
              <a:t>xyzzy</a:t>
            </a:r>
            <a:r>
              <a:rPr lang="en-US" dirty="0" smtClean="0"/>
              <a:t>;</a:t>
            </a:r>
          </a:p>
          <a:p>
            <a:endParaRPr lang="en-US" dirty="0"/>
          </a:p>
          <a:p>
            <a:r>
              <a:rPr lang="en-US" dirty="0"/>
              <a:t>GRANT ALL PRIVILEGES ON *.*  TO '</a:t>
            </a:r>
            <a:r>
              <a:rPr lang="en-US" dirty="0" err="1"/>
              <a:t>xxyyzx</a:t>
            </a:r>
            <a:r>
              <a:rPr lang="en-US" dirty="0" smtClean="0"/>
              <a:t>@%';</a:t>
            </a:r>
          </a:p>
          <a:p>
            <a:endParaRPr lang="en-US" dirty="0"/>
          </a:p>
          <a:p>
            <a:r>
              <a:rPr lang="en-US" dirty="0"/>
              <a:t>SELECT user, password FROM </a:t>
            </a:r>
            <a:r>
              <a:rPr lang="en-US" dirty="0" err="1"/>
              <a:t>mysql.user</a:t>
            </a:r>
            <a:r>
              <a:rPr lang="en-US" dirty="0"/>
              <a:t>;</a:t>
            </a:r>
          </a:p>
          <a:p>
            <a:endParaRPr lang="en-US" dirty="0" smtClean="0"/>
          </a:p>
          <a:p>
            <a:r>
              <a:rPr lang="en-US" dirty="0"/>
              <a:t>SELECT @@</a:t>
            </a:r>
            <a:r>
              <a:rPr lang="en-US" dirty="0" err="1"/>
              <a:t>datadir</a:t>
            </a:r>
            <a:r>
              <a:rPr lang="en-US" dirty="0"/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7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PHP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9822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&lt;?</a:t>
            </a:r>
            <a:r>
              <a:rPr lang="en-US" dirty="0" err="1"/>
              <a:t>php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$</a:t>
            </a:r>
            <a:r>
              <a:rPr lang="en-US" dirty="0"/>
              <a:t>offset = $</a:t>
            </a:r>
            <a:r>
              <a:rPr lang="en-US" dirty="0" err="1"/>
              <a:t>argv</a:t>
            </a:r>
            <a:r>
              <a:rPr lang="en-US" dirty="0"/>
              <a:t>[0]; </a:t>
            </a:r>
            <a:r>
              <a:rPr lang="en-US" dirty="0">
                <a:solidFill>
                  <a:srgbClr val="FF0000"/>
                </a:solidFill>
              </a:rPr>
              <a:t>// beware, no input validation!</a:t>
            </a:r>
          </a:p>
          <a:p>
            <a:pPr marL="0" indent="0">
              <a:buNone/>
            </a:pPr>
            <a:r>
              <a:rPr lang="en-US" dirty="0"/>
              <a:t>$query  = "SELECT id, name FROM products ORDER BY name LIMIT 20 OFFSET $offset;";</a:t>
            </a:r>
          </a:p>
          <a:p>
            <a:pPr marL="0" indent="0">
              <a:buNone/>
            </a:pPr>
            <a:r>
              <a:rPr lang="en-US" dirty="0"/>
              <a:t>$result = </a:t>
            </a:r>
            <a:r>
              <a:rPr lang="en-US" dirty="0" err="1"/>
              <a:t>pg_query</a:t>
            </a:r>
            <a:r>
              <a:rPr lang="en-US" dirty="0"/>
              <a:t>($conn, $query);</a:t>
            </a:r>
          </a:p>
          <a:p>
            <a:pPr marL="0" indent="0">
              <a:buNone/>
            </a:pPr>
            <a:r>
              <a:rPr lang="en-US" dirty="0" smtClean="0"/>
              <a:t>?&gt;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happens if user enters:</a:t>
            </a:r>
            <a:br>
              <a:rPr lang="en-US" dirty="0" smtClean="0"/>
            </a:br>
            <a:r>
              <a:rPr lang="en-US" dirty="0" smtClean="0"/>
              <a:t>“3;SELECT </a:t>
            </a:r>
            <a:r>
              <a:rPr lang="en-US" dirty="0"/>
              <a:t>user, password FROM </a:t>
            </a:r>
            <a:r>
              <a:rPr lang="en-US" dirty="0" err="1" smtClean="0"/>
              <a:t>mysql.user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1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PHP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 $_SERVER['PHP_SELF'] is dangerous if misused. If </a:t>
            </a:r>
            <a:r>
              <a:rPr lang="en-US" dirty="0" err="1"/>
              <a:t>login.php</a:t>
            </a:r>
            <a:r>
              <a:rPr lang="en-US" dirty="0"/>
              <a:t>/</a:t>
            </a:r>
            <a:r>
              <a:rPr lang="en-US" dirty="0" err="1"/>
              <a:t>nearly_arbitrary_string</a:t>
            </a:r>
            <a:r>
              <a:rPr lang="en-US" dirty="0"/>
              <a:t> is requested, $_SERVER['PHP_SELF'] will contain not just </a:t>
            </a:r>
            <a:r>
              <a:rPr lang="en-US" dirty="0" err="1"/>
              <a:t>login.php</a:t>
            </a:r>
            <a:r>
              <a:rPr lang="en-US" dirty="0"/>
              <a:t>, but the entire </a:t>
            </a:r>
            <a:r>
              <a:rPr lang="en-US" dirty="0" err="1"/>
              <a:t>login.php</a:t>
            </a:r>
            <a:r>
              <a:rPr lang="en-US" dirty="0"/>
              <a:t>/</a:t>
            </a:r>
            <a:r>
              <a:rPr lang="en-US" dirty="0" err="1"/>
              <a:t>nearly_arbitrary_string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you've printed $_SERVER['PHP_SELF'] as the value of the action attribute of your form tag without performing HTML encoding, an attacker can perform XSS attacks by offering users a link to your site such as this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&lt;</a:t>
            </a:r>
            <a:r>
              <a:rPr lang="en-US" dirty="0"/>
              <a:t>a </a:t>
            </a:r>
            <a:r>
              <a:rPr lang="en-US" dirty="0" err="1"/>
              <a:t>href</a:t>
            </a:r>
            <a:r>
              <a:rPr lang="en-US" dirty="0"/>
              <a:t>='http://www.example.com/login.php/"&gt;&lt;script type="text/</a:t>
            </a:r>
            <a:r>
              <a:rPr lang="en-US" dirty="0" err="1"/>
              <a:t>javascript</a:t>
            </a:r>
            <a:r>
              <a:rPr lang="en-US" dirty="0"/>
              <a:t>"&gt;...&lt;/script&gt;&lt;span a="'&gt;Example.com&lt;/a&gt;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javascript</a:t>
            </a:r>
            <a:r>
              <a:rPr lang="en-US" dirty="0"/>
              <a:t> block would define an event handler function and bind it to the form's submit event. This event handler would load via an &lt;</a:t>
            </a:r>
            <a:r>
              <a:rPr lang="en-US" dirty="0" err="1"/>
              <a:t>img</a:t>
            </a:r>
            <a:r>
              <a:rPr lang="en-US" dirty="0"/>
              <a:t>&gt; tag an external file, with the submitted username and password as parameters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669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411378" cy="526960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Stored Procedures provide the best security.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mysqli</a:t>
            </a:r>
            <a:r>
              <a:rPr lang="en-US" dirty="0" smtClean="0"/>
              <a:t> and the PDO API provide better security than </a:t>
            </a:r>
            <a:r>
              <a:rPr lang="en-US" dirty="0" err="1" smtClean="0"/>
              <a:t>mysql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 NOT display SQL error messages as they will contain information about the database schema (such as table or column names).</a:t>
            </a:r>
          </a:p>
          <a:p>
            <a:r>
              <a:rPr lang="en-US" dirty="0" smtClean="0"/>
              <a:t>Adopt </a:t>
            </a:r>
            <a:r>
              <a:rPr lang="en-US" dirty="0"/>
              <a:t>an input validation technique in which user input is authenticated against a set of defined rules for length, type, and syntax and also against business rules.</a:t>
            </a:r>
          </a:p>
          <a:p>
            <a:r>
              <a:rPr lang="en-US" dirty="0" smtClean="0"/>
              <a:t>Ensure </a:t>
            </a:r>
            <a:r>
              <a:rPr lang="en-US" dirty="0"/>
              <a:t>that users </a:t>
            </a:r>
            <a:r>
              <a:rPr lang="en-US" dirty="0" smtClean="0"/>
              <a:t>have </a:t>
            </a:r>
            <a:r>
              <a:rPr lang="en-US" dirty="0"/>
              <a:t>the least privileges.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/>
              <a:t>not use system administrator accounts like “sa” for Web </a:t>
            </a:r>
            <a:r>
              <a:rPr lang="en-US" dirty="0" smtClean="0"/>
              <a:t>applications.</a:t>
            </a:r>
          </a:p>
          <a:p>
            <a:r>
              <a:rPr lang="en-US" dirty="0" smtClean="0"/>
              <a:t>Ensure </a:t>
            </a:r>
            <a:r>
              <a:rPr lang="en-US" dirty="0"/>
              <a:t>that a database user is created only for a specific application and this user is not able to access other applications. </a:t>
            </a:r>
            <a:endParaRPr lang="en-US" dirty="0" smtClean="0"/>
          </a:p>
          <a:p>
            <a:r>
              <a:rPr lang="en-US" dirty="0" smtClean="0"/>
              <a:t>Remove </a:t>
            </a:r>
            <a:r>
              <a:rPr lang="en-US" dirty="0"/>
              <a:t>all stored procedures that are not in use.</a:t>
            </a:r>
          </a:p>
          <a:p>
            <a:r>
              <a:rPr lang="en-US" dirty="0"/>
              <a:t>Use strongly typed parameterized query APIs with placeholder substitution markers, even when calling stored procedures</a:t>
            </a:r>
          </a:p>
          <a:p>
            <a:r>
              <a:rPr lang="en-US" dirty="0" smtClean="0"/>
              <a:t>Show </a:t>
            </a:r>
            <a:r>
              <a:rPr lang="en-US" dirty="0"/>
              <a:t>care when using stored procedures since they </a:t>
            </a:r>
            <a:r>
              <a:rPr lang="en-US" dirty="0" smtClean="0"/>
              <a:t>can still </a:t>
            </a:r>
            <a:r>
              <a:rPr lang="en-US" dirty="0"/>
              <a:t>be injectable (such as via the use of exec() or concatenating arguments within the stored procedure).</a:t>
            </a:r>
          </a:p>
        </p:txBody>
      </p:sp>
    </p:spTree>
    <p:extLst>
      <p:ext uri="{BB962C8B-B14F-4D97-AF65-F5344CB8AC3E}">
        <p14:creationId xmlns:p14="http://schemas.microsoft.com/office/powerpoint/2010/main" val="236680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PHP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hlinkClick r:id="rId2"/>
              </a:rPr>
              <a:t>http://phpsecurity.readthedocs.org/en/latest/Injection-Attacks.html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SQL Injection on Google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55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486</Words>
  <Application>Microsoft Office PowerPoint</Application>
  <PresentationFormat>On-screen Show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SQL Injection</vt:lpstr>
      <vt:lpstr>What Is SQL Injection?</vt:lpstr>
      <vt:lpstr>An Example</vt:lpstr>
      <vt:lpstr>Example SQL Injection</vt:lpstr>
      <vt:lpstr>Example SQL</vt:lpstr>
      <vt:lpstr>Example PHP Code</vt:lpstr>
      <vt:lpstr>Another PHP Example</vt:lpstr>
      <vt:lpstr>Prevention</vt:lpstr>
      <vt:lpstr>Solution PHP Code</vt:lpstr>
    </vt:vector>
  </TitlesOfParts>
  <Company>High Class Software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Injection</dc:title>
  <dc:creator>Steve Palmer</dc:creator>
  <cp:lastModifiedBy>Wyatt, John</cp:lastModifiedBy>
  <cp:revision>13</cp:revision>
  <dcterms:created xsi:type="dcterms:W3CDTF">2014-02-05T17:30:33Z</dcterms:created>
  <dcterms:modified xsi:type="dcterms:W3CDTF">2014-08-04T16:41:19Z</dcterms:modified>
</cp:coreProperties>
</file>